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1" r:id="rId2"/>
    <p:sldMasterId id="2147483793" r:id="rId3"/>
  </p:sldMasterIdLst>
  <p:notesMasterIdLst>
    <p:notesMasterId r:id="rId17"/>
  </p:notesMasterIdLst>
  <p:sldIdLst>
    <p:sldId id="256" r:id="rId4"/>
    <p:sldId id="282" r:id="rId5"/>
    <p:sldId id="284" r:id="rId6"/>
    <p:sldId id="285" r:id="rId7"/>
    <p:sldId id="286" r:id="rId8"/>
    <p:sldId id="287" r:id="rId9"/>
    <p:sldId id="288" r:id="rId10"/>
    <p:sldId id="291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00"/>
    <a:srgbClr val="0000FF"/>
    <a:srgbClr val="66FF33"/>
    <a:srgbClr val="66FFFF"/>
    <a:srgbClr val="FF00FF"/>
    <a:srgbClr val="00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671" autoAdjust="0"/>
  </p:normalViewPr>
  <p:slideViewPr>
    <p:cSldViewPr>
      <p:cViewPr>
        <p:scale>
          <a:sx n="70" d="100"/>
          <a:sy n="70" d="100"/>
        </p:scale>
        <p:origin x="-142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4.wmf"/><Relationship Id="rId1" Type="http://schemas.openxmlformats.org/officeDocument/2006/relationships/image" Target="../media/image15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24.wmf"/><Relationship Id="rId1" Type="http://schemas.openxmlformats.org/officeDocument/2006/relationships/image" Target="../media/image1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02FB0-3012-4372-94B9-0ADE83C5525A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D2F40-E8DF-4925-B9A9-AA65BFC09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D2F40-E8DF-4925-B9A9-AA65BFC091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B7827-F9E1-4F3E-A793-4633DD9B92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8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7AAA6-2827-4B2D-B0B4-BE4E3F3988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6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BCDE8-E648-4C10-A334-C1C18E9C70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50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68A1D-A002-4CD7-91E0-9B3829FA3F97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165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C4FE3-41FC-4FB6-B233-643C3C02E0DF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41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613D-25F9-433C-B2BF-3A5D1F40BB49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6352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98D9-C1DF-452B-B69A-B033D2B35CD3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3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8BC6-92EB-4461-B5EA-134421BB81AB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83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DEBD-0144-487F-98C8-250AC5E3A3F5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3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34F46-B4D6-46C9-88B6-685DB06C5AFA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0990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0C46-AF74-4709-BE6D-5B5824DF6C07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3572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52497-D0A7-4137-A250-92FCBAAB3C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2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3267-3D00-44EF-8267-5C5A6262201F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6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C53C8-5099-4FA4-9B3F-58685128CCF5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05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AB89-7D0E-4587-95F8-B56D36F22171}" type="slidenum">
              <a:rPr lang="en-US" alt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6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24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8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60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42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10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0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6D777-7B35-4052-B00B-85C1957756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9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226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93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72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2AE52-2945-4868-ABCD-B869566A54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06089-08AD-42BA-B463-1989E50F4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0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A2E6C-24E2-4EF3-B58F-741F981D03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8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166EA-ADBF-46FF-A852-985E9F9B5A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42095-3648-4141-9C81-0251A7DFC0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59368-7AC9-4838-B07F-845C402FD6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3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776AA6-3A31-41D3-AAE8-30803B47B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13ABF-2317-45FB-84FD-9E95829FF714}" type="slidenum">
              <a:rPr lang="en-US" alt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/>
              <a:t>‹#›</a:t>
            </a:fld>
            <a:endParaRPr lang="en-US" alt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0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E00D40-447B-4679-94CF-9B596069A8B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9/14/2021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DB2840-3C88-4F35-8072-E8F0B5FBBA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49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5.jpg"/><Relationship Id="rId7" Type="http://schemas.openxmlformats.org/officeDocument/2006/relationships/image" Target="../media/image53.png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slide" Target="slide2.xml"/><Relationship Id="rId11" Type="http://schemas.openxmlformats.org/officeDocument/2006/relationships/oleObject" Target="../embeddings/oleObject49.bin"/><Relationship Id="rId5" Type="http://schemas.microsoft.com/office/2007/relationships/hdphoto" Target="../media/hdphoto3.wdp"/><Relationship Id="rId10" Type="http://schemas.openxmlformats.org/officeDocument/2006/relationships/image" Target="../media/image51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5.jpg"/><Relationship Id="rId7" Type="http://schemas.openxmlformats.org/officeDocument/2006/relationships/image" Target="../media/image56.png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slide" Target="slide2.xml"/><Relationship Id="rId11" Type="http://schemas.openxmlformats.org/officeDocument/2006/relationships/oleObject" Target="../embeddings/oleObject51.bin"/><Relationship Id="rId5" Type="http://schemas.microsoft.com/office/2007/relationships/hdphoto" Target="../media/hdphoto3.wdp"/><Relationship Id="rId10" Type="http://schemas.openxmlformats.org/officeDocument/2006/relationships/image" Target="../media/image54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50.bin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5.jpg"/><Relationship Id="rId7" Type="http://schemas.openxmlformats.org/officeDocument/2006/relationships/image" Target="../media/image59.png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slide" Target="slide2.xml"/><Relationship Id="rId11" Type="http://schemas.openxmlformats.org/officeDocument/2006/relationships/oleObject" Target="../embeddings/oleObject53.bin"/><Relationship Id="rId5" Type="http://schemas.microsoft.com/office/2007/relationships/hdphoto" Target="../media/hdphoto3.wdp"/><Relationship Id="rId10" Type="http://schemas.openxmlformats.org/officeDocument/2006/relationships/image" Target="../media/image57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1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2" Type="http://schemas.openxmlformats.org/officeDocument/2006/relationships/vmlDrawing" Target="../drawings/vmlDrawing2.v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25.pn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23.bin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20.wmf"/><Relationship Id="rId4" Type="http://schemas.openxmlformats.org/officeDocument/2006/relationships/image" Target="../media/image22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png"/><Relationship Id="rId4" Type="http://schemas.openxmlformats.org/officeDocument/2006/relationships/image" Target="../media/image2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1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4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36.png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3.wmf"/><Relationship Id="rId4" Type="http://schemas.openxmlformats.org/officeDocument/2006/relationships/image" Target="../media/image24.png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24.png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image" Target="../media/image37.wmf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1.wmf"/><Relationship Id="rId4" Type="http://schemas.openxmlformats.org/officeDocument/2006/relationships/image" Target="../media/image36.png"/><Relationship Id="rId9" Type="http://schemas.openxmlformats.org/officeDocument/2006/relationships/image" Target="../media/image43.png"/><Relationship Id="rId14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20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5.jpg"/><Relationship Id="rId7" Type="http://schemas.openxmlformats.org/officeDocument/2006/relationships/image" Target="../media/image47.png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microsoft.com/office/2007/relationships/hdphoto" Target="../media/hdphoto1.wdp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46.png"/><Relationship Id="rId10" Type="http://schemas.openxmlformats.org/officeDocument/2006/relationships/image" Target="../media/image43.wmf"/><Relationship Id="rId4" Type="http://schemas.openxmlformats.org/officeDocument/2006/relationships/slide" Target="slide2.xml"/><Relationship Id="rId9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5.jp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slide" Target="slide2.xml"/><Relationship Id="rId5" Type="http://schemas.microsoft.com/office/2007/relationships/hdphoto" Target="../media/hdphoto3.wdp"/><Relationship Id="rId10" Type="http://schemas.openxmlformats.org/officeDocument/2006/relationships/image" Target="../media/image48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08500" y="3308350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Equation" r:id="rId3" imgW="126720" imgH="241200" progId="Equation.3">
                  <p:embed/>
                </p:oleObj>
              </mc:Choice>
              <mc:Fallback>
                <p:oleObj name="Equation" r:id="rId3" imgW="1267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8350"/>
                        <a:ext cx="1270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55340" y="381000"/>
            <a:ext cx="643015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CÒN NHỚ HAY EM ĐÃ QUÊN???</a:t>
            </a:r>
            <a:r>
              <a:rPr lang="en-US" sz="2800" b="1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099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06172" y="2819400"/>
            <a:ext cx="37134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u="sng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Bài tập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hình chữ nhật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ABCD có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ờng chéo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AC = 5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cm,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cạnh BC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x (cm )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ộ dài cạnh AB theo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143000" y="4716234"/>
            <a:ext cx="6124671" cy="1989366"/>
            <a:chOff x="640" y="1632"/>
            <a:chExt cx="2576" cy="1280"/>
          </a:xfrm>
        </p:grpSpPr>
        <p:sp>
          <p:nvSpPr>
            <p:cNvPr id="2077" name="Text Box 62"/>
            <p:cNvSpPr txBox="1">
              <a:spLocks noChangeArrowheads="1"/>
            </p:cNvSpPr>
            <p:nvPr/>
          </p:nvSpPr>
          <p:spPr bwMode="auto">
            <a:xfrm>
              <a:off x="640" y="1632"/>
              <a:ext cx="2576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>
                  <a:latin typeface="Times New Roman" pitchFamily="18" charset="0"/>
                  <a:cs typeface="Times New Roman" pitchFamily="18" charset="0"/>
                </a:rPr>
                <a:t>Đáp án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:  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Áp dụng định lý Py-ta-go vào tam giác ABC vuông tại B, ta có:  AB</a:t>
              </a:r>
              <a:r>
                <a:rPr lang="en-US" sz="2400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= 25 – x</a:t>
              </a:r>
              <a:r>
                <a:rPr lang="en-US" sz="2400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  </a:t>
              </a:r>
            </a:p>
            <a:p>
              <a:pPr>
                <a:spcBef>
                  <a:spcPct val="50000"/>
                </a:spcBef>
              </a:pPr>
              <a:endParaRPr lang="en-US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endParaRPr lang="en-US">
                <a:latin typeface="Arial" charset="0"/>
              </a:endParaRPr>
            </a:p>
          </p:txBody>
        </p:sp>
        <p:graphicFrame>
          <p:nvGraphicFramePr>
            <p:cNvPr id="4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278069"/>
                </p:ext>
              </p:extLst>
            </p:nvPr>
          </p:nvGraphicFramePr>
          <p:xfrm>
            <a:off x="1313" y="2282"/>
            <a:ext cx="1154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1" name="Equation" r:id="rId5" imgW="1130040" imgH="253800" progId="Equation.3">
                    <p:embed/>
                  </p:oleObj>
                </mc:Choice>
                <mc:Fallback>
                  <p:oleObj name="Equation" r:id="rId5" imgW="1130040" imgH="253800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3" y="2282"/>
                          <a:ext cx="1154" cy="32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14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809747"/>
              </p:ext>
            </p:extLst>
          </p:nvPr>
        </p:nvGraphicFramePr>
        <p:xfrm>
          <a:off x="7706607" y="3330149"/>
          <a:ext cx="1219200" cy="403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Equation" r:id="rId7" imgW="596880" imgH="253800" progId="Equation.3">
                  <p:embed/>
                </p:oleObj>
              </mc:Choice>
              <mc:Fallback>
                <p:oleObj name="Equation" r:id="rId7" imgW="596880" imgH="253800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6607" y="3330149"/>
                        <a:ext cx="1219200" cy="4036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154024" y="2522537"/>
            <a:ext cx="2888852" cy="2201863"/>
            <a:chOff x="3744" y="773"/>
            <a:chExt cx="1444" cy="1003"/>
          </a:xfrm>
        </p:grpSpPr>
        <p:grpSp>
          <p:nvGrpSpPr>
            <p:cNvPr id="2068" name="Group 56"/>
            <p:cNvGrpSpPr>
              <a:grpSpLocks/>
            </p:cNvGrpSpPr>
            <p:nvPr/>
          </p:nvGrpSpPr>
          <p:grpSpPr bwMode="auto">
            <a:xfrm>
              <a:off x="3744" y="773"/>
              <a:ext cx="1444" cy="953"/>
              <a:chOff x="3889" y="816"/>
              <a:chExt cx="1444" cy="953"/>
            </a:xfrm>
          </p:grpSpPr>
          <p:sp>
            <p:nvSpPr>
              <p:cNvPr id="2071" name="Rectangle 10"/>
              <p:cNvSpPr>
                <a:spLocks noChangeArrowheads="1"/>
              </p:cNvSpPr>
              <p:nvPr/>
            </p:nvSpPr>
            <p:spPr bwMode="auto">
              <a:xfrm>
                <a:off x="4032" y="1008"/>
                <a:ext cx="1104" cy="57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2072" name="Line 11"/>
              <p:cNvSpPr>
                <a:spLocks noChangeShapeType="1"/>
              </p:cNvSpPr>
              <p:nvPr/>
            </p:nvSpPr>
            <p:spPr bwMode="auto">
              <a:xfrm flipH="1">
                <a:off x="4032" y="1008"/>
                <a:ext cx="1104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Text Box 12"/>
              <p:cNvSpPr txBox="1">
                <a:spLocks noChangeArrowheads="1"/>
              </p:cNvSpPr>
              <p:nvPr/>
            </p:nvSpPr>
            <p:spPr bwMode="auto">
              <a:xfrm>
                <a:off x="5120" y="1488"/>
                <a:ext cx="21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</a:rPr>
                  <a:t>B</a:t>
                </a:r>
              </a:p>
            </p:txBody>
          </p:sp>
          <p:sp>
            <p:nvSpPr>
              <p:cNvPr id="2074" name="Text Box 13"/>
              <p:cNvSpPr txBox="1">
                <a:spLocks noChangeArrowheads="1"/>
              </p:cNvSpPr>
              <p:nvPr/>
            </p:nvSpPr>
            <p:spPr bwMode="auto">
              <a:xfrm>
                <a:off x="5088" y="816"/>
                <a:ext cx="2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</a:rPr>
                  <a:t>A</a:t>
                </a:r>
              </a:p>
            </p:txBody>
          </p:sp>
          <p:sp>
            <p:nvSpPr>
              <p:cNvPr id="2075" name="Text Box 14"/>
              <p:cNvSpPr txBox="1">
                <a:spLocks noChangeArrowheads="1"/>
              </p:cNvSpPr>
              <p:nvPr/>
            </p:nvSpPr>
            <p:spPr bwMode="auto">
              <a:xfrm>
                <a:off x="3910" y="816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</a:rPr>
                  <a:t>D</a:t>
                </a:r>
              </a:p>
            </p:txBody>
          </p:sp>
          <p:sp>
            <p:nvSpPr>
              <p:cNvPr id="2076" name="Text Box 15"/>
              <p:cNvSpPr txBox="1">
                <a:spLocks noChangeArrowheads="1"/>
              </p:cNvSpPr>
              <p:nvPr/>
            </p:nvSpPr>
            <p:spPr bwMode="auto">
              <a:xfrm>
                <a:off x="3889" y="1536"/>
                <a:ext cx="22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</a:rPr>
                  <a:t>C</a:t>
                </a:r>
              </a:p>
            </p:txBody>
          </p:sp>
        </p:grpSp>
        <p:sp>
          <p:nvSpPr>
            <p:cNvPr id="2069" name="Text Box 67"/>
            <p:cNvSpPr txBox="1">
              <a:spLocks noChangeArrowheads="1"/>
            </p:cNvSpPr>
            <p:nvPr/>
          </p:nvSpPr>
          <p:spPr bwMode="auto">
            <a:xfrm>
              <a:off x="4368" y="1545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x</a:t>
              </a:r>
            </a:p>
          </p:txBody>
        </p:sp>
        <p:sp>
          <p:nvSpPr>
            <p:cNvPr id="2070" name="Text Box 68"/>
            <p:cNvSpPr txBox="1">
              <a:spLocks noChangeArrowheads="1"/>
            </p:cNvSpPr>
            <p:nvPr/>
          </p:nvSpPr>
          <p:spPr bwMode="auto">
            <a:xfrm>
              <a:off x="4320" y="110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5</a:t>
              </a: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706170" y="1212720"/>
            <a:ext cx="7543800" cy="554038"/>
            <a:chOff x="-48" y="744"/>
            <a:chExt cx="4752" cy="349"/>
          </a:xfrm>
        </p:grpSpPr>
        <p:sp>
          <p:nvSpPr>
            <p:cNvPr id="2067" name="Text Box 71"/>
            <p:cNvSpPr txBox="1">
              <a:spLocks noChangeArrowheads="1"/>
            </p:cNvSpPr>
            <p:nvPr/>
          </p:nvSpPr>
          <p:spPr bwMode="auto">
            <a:xfrm>
              <a:off x="-48" y="802"/>
              <a:ext cx="47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Bài tâp 1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:  Tính          </a:t>
              </a:r>
              <a:r>
                <a:rPr lang="en-US" sz="240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>
                  <a:latin typeface="Arial" charset="0"/>
                </a:rPr>
                <a:t>;                      </a:t>
              </a:r>
              <a:r>
                <a:rPr lang="en-US" smtClean="0"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;               </a:t>
              </a:r>
              <a:r>
                <a:rPr lang="en-US" smtClean="0">
                  <a:latin typeface="Arial" charset="0"/>
                </a:rPr>
                <a:t>   ;  </a:t>
              </a:r>
              <a:endParaRPr lang="en-US">
                <a:latin typeface="Arial" charset="0"/>
              </a:endParaRPr>
            </a:p>
          </p:txBody>
        </p:sp>
        <p:graphicFrame>
          <p:nvGraphicFramePr>
            <p:cNvPr id="2052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0741745"/>
                </p:ext>
              </p:extLst>
            </p:nvPr>
          </p:nvGraphicFramePr>
          <p:xfrm>
            <a:off x="1379" y="771"/>
            <a:ext cx="3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" name="Equation" r:id="rId9" imgW="304560" imgH="228600" progId="Equation.3">
                    <p:embed/>
                  </p:oleObj>
                </mc:Choice>
                <mc:Fallback>
                  <p:oleObj name="Equation" r:id="rId9" imgW="304560" imgH="228600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9" y="771"/>
                          <a:ext cx="3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1547229"/>
                </p:ext>
              </p:extLst>
            </p:nvPr>
          </p:nvGraphicFramePr>
          <p:xfrm>
            <a:off x="2075" y="744"/>
            <a:ext cx="59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" name="Equation" r:id="rId11" imgW="419040" imgH="241200" progId="Equation.3">
                    <p:embed/>
                  </p:oleObj>
                </mc:Choice>
                <mc:Fallback>
                  <p:oleObj name="Equation" r:id="rId11" imgW="419040" imgH="24120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5" y="744"/>
                          <a:ext cx="597" cy="2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7969110"/>
                </p:ext>
              </p:extLst>
            </p:nvPr>
          </p:nvGraphicFramePr>
          <p:xfrm>
            <a:off x="2997" y="796"/>
            <a:ext cx="398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" name="Equation" r:id="rId13" imgW="330120" imgH="215640" progId="Equation.DSMT4">
                    <p:embed/>
                  </p:oleObj>
                </mc:Choice>
                <mc:Fallback>
                  <p:oleObj name="Equation" r:id="rId13" imgW="330120" imgH="215640" progId="Equation.DSMT4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7" y="796"/>
                          <a:ext cx="398" cy="2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5844765"/>
                </p:ext>
              </p:extLst>
            </p:nvPr>
          </p:nvGraphicFramePr>
          <p:xfrm>
            <a:off x="3779" y="791"/>
            <a:ext cx="526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6" name="Equation" r:id="rId15" imgW="495000" imgH="279360" progId="Equation.3">
                    <p:embed/>
                  </p:oleObj>
                </mc:Choice>
                <mc:Fallback>
                  <p:oleObj name="Equation" r:id="rId15" imgW="495000" imgH="279360" progId="Equation.3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791"/>
                          <a:ext cx="526" cy="29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648255"/>
              </p:ext>
            </p:extLst>
          </p:nvPr>
        </p:nvGraphicFramePr>
        <p:xfrm>
          <a:off x="456566" y="2095499"/>
          <a:ext cx="977900" cy="41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17" imgW="533160" imgH="228600" progId="Equation.DSMT4">
                  <p:embed/>
                </p:oleObj>
              </mc:Choice>
              <mc:Fallback>
                <p:oleObj name="Equation" r:id="rId17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6" y="2095499"/>
                        <a:ext cx="977900" cy="4191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436176"/>
              </p:ext>
            </p:extLst>
          </p:nvPr>
        </p:nvGraphicFramePr>
        <p:xfrm>
          <a:off x="1980566" y="2074861"/>
          <a:ext cx="2224088" cy="43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19" imgW="1193760" imgH="253800" progId="Equation.DSMT4">
                  <p:embed/>
                </p:oleObj>
              </mc:Choice>
              <mc:Fallback>
                <p:oleObj name="Equation" r:id="rId19" imgW="1193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566" y="2074861"/>
                        <a:ext cx="2224088" cy="439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616027"/>
              </p:ext>
            </p:extLst>
          </p:nvPr>
        </p:nvGraphicFramePr>
        <p:xfrm>
          <a:off x="5003167" y="2058987"/>
          <a:ext cx="1236663" cy="39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21" imgW="634680" imgH="215640" progId="Equation.DSMT4">
                  <p:embed/>
                </p:oleObj>
              </mc:Choice>
              <mc:Fallback>
                <p:oleObj name="Equation" r:id="rId21" imgW="634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167" y="2058987"/>
                        <a:ext cx="1236663" cy="3968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33357"/>
              </p:ext>
            </p:extLst>
          </p:nvPr>
        </p:nvGraphicFramePr>
        <p:xfrm>
          <a:off x="6878004" y="2051049"/>
          <a:ext cx="1884363" cy="471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23" imgW="1117440" imgH="279360" progId="Equation.DSMT4">
                  <p:embed/>
                </p:oleObj>
              </mc:Choice>
              <mc:Fallback>
                <p:oleObj name="Equation" r:id="rId23" imgW="1117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004" y="2051049"/>
                        <a:ext cx="1884363" cy="471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0" y="1731819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315" l="9883" r="100000">
                        <a14:foregroundMark x1="49309" y1="79630" x2="52285" y2="33981"/>
                        <a14:foregroundMark x1="62487" y1="56389" x2="69501" y2="43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3333" b="7071"/>
          <a:stretch/>
        </p:blipFill>
        <p:spPr>
          <a:xfrm>
            <a:off x="7446817" y="4953000"/>
            <a:ext cx="1697183" cy="177538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19400" y="363683"/>
            <a:ext cx="5230977" cy="1524000"/>
            <a:chOff x="2819400" y="363683"/>
            <a:chExt cx="5230977" cy="1524000"/>
          </a:xfrm>
        </p:grpSpPr>
        <p:sp>
          <p:nvSpPr>
            <p:cNvPr id="8" name="Rounded Rectangle 7"/>
            <p:cNvSpPr/>
            <p:nvPr/>
          </p:nvSpPr>
          <p:spPr>
            <a:xfrm>
              <a:off x="2819400" y="363683"/>
              <a:ext cx="5230977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75379" y="833295"/>
              <a:ext cx="464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3. Rút gọn  </a:t>
              </a:r>
              <a:endPara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2793788"/>
                </p:ext>
              </p:extLst>
            </p:nvPr>
          </p:nvGraphicFramePr>
          <p:xfrm>
            <a:off x="5105400" y="746283"/>
            <a:ext cx="1605788" cy="671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6" name="Equation" r:id="rId9" imgW="698400" imgH="291960" progId="Equation.DSMT4">
                    <p:embed/>
                  </p:oleObj>
                </mc:Choice>
                <mc:Fallback>
                  <p:oleObj name="Equation" r:id="rId9" imgW="69840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746283"/>
                          <a:ext cx="1605788" cy="67178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3581400" y="3200400"/>
            <a:ext cx="5230977" cy="1524000"/>
            <a:chOff x="3913023" y="3200400"/>
            <a:chExt cx="5230977" cy="1524000"/>
          </a:xfrm>
        </p:grpSpPr>
        <p:sp>
          <p:nvSpPr>
            <p:cNvPr id="9" name="Rounded Rectangle 8"/>
            <p:cNvSpPr/>
            <p:nvPr/>
          </p:nvSpPr>
          <p:spPr>
            <a:xfrm>
              <a:off x="3913023" y="3200400"/>
              <a:ext cx="5230977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242398"/>
                </p:ext>
              </p:extLst>
            </p:nvPr>
          </p:nvGraphicFramePr>
          <p:xfrm>
            <a:off x="4441031" y="3629153"/>
            <a:ext cx="4148138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87" name="Equation" r:id="rId11" imgW="1803240" imgH="330120" progId="Equation.DSMT4">
                    <p:embed/>
                  </p:oleObj>
                </mc:Choice>
                <mc:Fallback>
                  <p:oleObj name="Equation" r:id="rId11" imgW="1803240" imgH="3301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1031" y="3629153"/>
                          <a:ext cx="4148138" cy="7588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9521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0" y="1731819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99667" l="10000" r="90000">
                        <a14:foregroundMark x1="56667" y1="85000" x2="50000" y2="21667"/>
                        <a14:foregroundMark x1="48000" y1="81333" x2="60000" y2="26333"/>
                        <a14:foregroundMark x1="39000" y1="82667" x2="43000" y2="26333"/>
                        <a14:foregroundMark x1="34333" y1="48333" x2="51000" y2="24000"/>
                        <a14:foregroundMark x1="32000" y1="76333" x2="59333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07" r="11671"/>
          <a:stretch/>
        </p:blipFill>
        <p:spPr>
          <a:xfrm>
            <a:off x="7721600" y="4972050"/>
            <a:ext cx="1422400" cy="18859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19400" y="363683"/>
            <a:ext cx="5230977" cy="1524000"/>
            <a:chOff x="2819400" y="363683"/>
            <a:chExt cx="5230977" cy="1524000"/>
          </a:xfrm>
        </p:grpSpPr>
        <p:sp>
          <p:nvSpPr>
            <p:cNvPr id="8" name="Rounded Rectangle 7"/>
            <p:cNvSpPr/>
            <p:nvPr/>
          </p:nvSpPr>
          <p:spPr>
            <a:xfrm>
              <a:off x="2819400" y="363683"/>
              <a:ext cx="5230977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833295"/>
              <a:ext cx="464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4. Rút gọn </a:t>
              </a:r>
              <a:endPara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2531601"/>
                </p:ext>
              </p:extLst>
            </p:nvPr>
          </p:nvGraphicFramePr>
          <p:xfrm>
            <a:off x="5257800" y="777875"/>
            <a:ext cx="1550310" cy="640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9" name="Equation" r:id="rId9" imgW="723600" imgH="291960" progId="Equation.DSMT4">
                    <p:embed/>
                  </p:oleObj>
                </mc:Choice>
                <mc:Fallback>
                  <p:oleObj name="Equation" r:id="rId9" imgW="723600" imgH="291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57800" y="777875"/>
                          <a:ext cx="1550310" cy="6401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3657600" y="3179928"/>
            <a:ext cx="5230977" cy="1524000"/>
            <a:chOff x="3913023" y="3200400"/>
            <a:chExt cx="5230977" cy="1524000"/>
          </a:xfrm>
        </p:grpSpPr>
        <p:sp>
          <p:nvSpPr>
            <p:cNvPr id="9" name="Rounded Rectangle 8"/>
            <p:cNvSpPr/>
            <p:nvPr/>
          </p:nvSpPr>
          <p:spPr>
            <a:xfrm>
              <a:off x="3913023" y="3200400"/>
              <a:ext cx="5230977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9086816"/>
                </p:ext>
              </p:extLst>
            </p:nvPr>
          </p:nvGraphicFramePr>
          <p:xfrm>
            <a:off x="4452773" y="3625685"/>
            <a:ext cx="4014788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10" name="Equation" r:id="rId11" imgW="1866600" imgH="330120" progId="Equation.DSMT4">
                    <p:embed/>
                  </p:oleObj>
                </mc:Choice>
                <mc:Fallback>
                  <p:oleObj name="Equation" r:id="rId11" imgW="186660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452773" y="3625685"/>
                          <a:ext cx="4014788" cy="709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9580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57226" y="3190739"/>
            <a:ext cx="5230977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0" y="1731819"/>
            <a:ext cx="3757226" cy="2542310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2400" y1="74722" x2="44100" y2="23426"/>
                        <a14:foregroundMark x1="41900" y1="71759" x2="62900" y2="30278"/>
                        <a14:foregroundMark x1="31500" y1="15556" x2="33200" y2="1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42" t="13334" r="28400" b="19797"/>
          <a:stretch/>
        </p:blipFill>
        <p:spPr>
          <a:xfrm>
            <a:off x="7543800" y="4800600"/>
            <a:ext cx="1341025" cy="184265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19400" y="363683"/>
            <a:ext cx="5230977" cy="1524000"/>
            <a:chOff x="2819400" y="363683"/>
            <a:chExt cx="5230977" cy="1524000"/>
          </a:xfrm>
        </p:grpSpPr>
        <p:sp>
          <p:nvSpPr>
            <p:cNvPr id="8" name="Rounded Rectangle 7"/>
            <p:cNvSpPr/>
            <p:nvPr/>
          </p:nvSpPr>
          <p:spPr>
            <a:xfrm>
              <a:off x="2819400" y="363683"/>
              <a:ext cx="5230977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833295"/>
              <a:ext cx="4648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5. Tìm </a:t>
              </a:r>
              <a:r>
                <a:rPr lang="en-US" sz="3200" i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endPara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353826"/>
                </p:ext>
              </p:extLst>
            </p:nvPr>
          </p:nvGraphicFramePr>
          <p:xfrm>
            <a:off x="4953000" y="804372"/>
            <a:ext cx="1889920" cy="642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2" name="Equation" r:id="rId9" imgW="1265400" imgH="430200" progId="Equation.DSMT4">
                    <p:embed/>
                  </p:oleObj>
                </mc:Choice>
                <mc:Fallback>
                  <p:oleObj name="Equation" r:id="rId9" imgW="1265400" imgH="430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4953000" y="804372"/>
                          <a:ext cx="1889920" cy="6426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11627"/>
              </p:ext>
            </p:extLst>
          </p:nvPr>
        </p:nvGraphicFramePr>
        <p:xfrm>
          <a:off x="4343400" y="3402178"/>
          <a:ext cx="3282075" cy="121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11" imgW="1244520" imgH="507960" progId="Equation.DSMT4">
                  <p:embed/>
                </p:oleObj>
              </mc:Choice>
              <mc:Fallback>
                <p:oleObj name="Equation" r:id="rId11" imgW="124452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3400" y="3402178"/>
                        <a:ext cx="3282075" cy="1212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9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762000"/>
            <a:ext cx="6858000" cy="14478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NHIỆM VỤ VỀ NHÀ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4648200" cy="25908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 lại kiến thức.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Hoàn thành các bài tập 6; 7; 8; 9 trang 10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09863"/>
            <a:ext cx="29575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2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767622"/>
            <a:ext cx="3505200" cy="4404578"/>
          </a:xfrm>
        </p:spPr>
        <p:txBody>
          <a:bodyPr>
            <a:noAutofit/>
          </a:bodyPr>
          <a:lstStyle/>
          <a:p>
            <a:endParaRPr lang="vi-VN" sz="2400" dirty="0" smtClean="0">
              <a:latin typeface="+mj-lt"/>
            </a:endParaRPr>
          </a:p>
          <a:p>
            <a:endParaRPr lang="vi-VN" sz="2400" dirty="0">
              <a:latin typeface="+mj-lt"/>
            </a:endParaRPr>
          </a:p>
          <a:p>
            <a:pPr marL="0" indent="0">
              <a:buNone/>
            </a:pPr>
            <a:endParaRPr lang="en-US" sz="2400" smtClean="0">
              <a:latin typeface="+mj-lt"/>
            </a:endParaRP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vi-VN" sz="2400" b="1">
                <a:solidFill>
                  <a:srgbClr val="5B9BD5">
                    <a:lumMod val="75000"/>
                  </a:srgbClr>
                </a:solidFill>
                <a:latin typeface="Times New Roman"/>
              </a:rPr>
              <a:t>Nắm định </a:t>
            </a:r>
            <a:r>
              <a:rPr lang="vi-VN" sz="2400" b="1" smtClean="0">
                <a:solidFill>
                  <a:srgbClr val="5B9BD5">
                    <a:lumMod val="75000"/>
                  </a:srgbClr>
                </a:solidFill>
                <a:latin typeface="Times New Roman"/>
              </a:rPr>
              <a:t>nghĩa</a:t>
            </a:r>
            <a:r>
              <a:rPr lang="en-US" sz="2400" b="1" smtClean="0">
                <a:solidFill>
                  <a:srgbClr val="5B9BD5">
                    <a:lumMod val="75000"/>
                  </a:srgbClr>
                </a:solidFill>
                <a:latin typeface="Times New Roman"/>
              </a:rPr>
              <a:t> </a:t>
            </a:r>
            <a:r>
              <a:rPr lang="vi-VN" sz="2400" b="1" smtClean="0">
                <a:solidFill>
                  <a:srgbClr val="5B9BD5">
                    <a:lumMod val="75000"/>
                  </a:srgbClr>
                </a:solidFill>
                <a:latin typeface="Times New Roman"/>
              </a:rPr>
              <a:t>của căn</a:t>
            </a:r>
            <a:r>
              <a:rPr lang="en-US" sz="2400" b="1" smtClean="0">
                <a:solidFill>
                  <a:srgbClr val="5B9BD5">
                    <a:lumMod val="75000"/>
                  </a:srgbClr>
                </a:solidFill>
                <a:latin typeface="Times New Roman"/>
              </a:rPr>
              <a:t> thức</a:t>
            </a:r>
            <a:r>
              <a:rPr lang="vi-VN" sz="2400" b="1" smtClean="0">
                <a:solidFill>
                  <a:srgbClr val="5B9BD5">
                    <a:lumMod val="75000"/>
                  </a:srgbClr>
                </a:solidFill>
                <a:latin typeface="Times New Roman"/>
              </a:rPr>
              <a:t> </a:t>
            </a:r>
            <a:r>
              <a:rPr lang="vi-VN" sz="2400" b="1">
                <a:solidFill>
                  <a:srgbClr val="5B9BD5">
                    <a:lumMod val="75000"/>
                  </a:srgbClr>
                </a:solidFill>
                <a:latin typeface="Times New Roman"/>
              </a:rPr>
              <a:t>bậc </a:t>
            </a:r>
            <a:r>
              <a:rPr lang="vi-VN" sz="2400" b="1" smtClean="0">
                <a:solidFill>
                  <a:srgbClr val="5B9BD5">
                    <a:lumMod val="75000"/>
                  </a:srgbClr>
                </a:solidFill>
                <a:latin typeface="Times New Roman"/>
              </a:rPr>
              <a:t>hai.</a:t>
            </a:r>
            <a:endParaRPr lang="en-US" sz="2400" b="1" smtClean="0">
              <a:solidFill>
                <a:srgbClr val="5B9BD5">
                  <a:lumMod val="75000"/>
                </a:srgbClr>
              </a:solidFill>
              <a:latin typeface="Times New Roman"/>
            </a:endParaRP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2400" b="1" smtClean="0">
                <a:solidFill>
                  <a:srgbClr val="5B9BD5">
                    <a:lumMod val="75000"/>
                  </a:srgbClr>
                </a:solidFill>
                <a:latin typeface="Times New Roman"/>
              </a:rPr>
              <a:t>Tìm điều kiện để căn thức có nghĩa.</a:t>
            </a:r>
          </a:p>
          <a:p>
            <a:pPr marL="171450" lvl="0" indent="-171450" algn="just" defTabSz="685800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2400" b="1" smtClean="0">
                <a:solidFill>
                  <a:srgbClr val="5B9BD5">
                    <a:lumMod val="75000"/>
                  </a:srgbClr>
                </a:solidFill>
                <a:latin typeface="Times New Roman"/>
              </a:rPr>
              <a:t>Vận dụng hằng đẳng thức vào việc tính và rút gọn biểu thức chứa căn</a:t>
            </a:r>
            <a:r>
              <a:rPr lang="vi-VN" sz="2400" b="1" smtClean="0">
                <a:solidFill>
                  <a:srgbClr val="5B9BD5">
                    <a:lumMod val="75000"/>
                  </a:srgbClr>
                </a:solidFill>
                <a:latin typeface="Times New Roman"/>
              </a:rPr>
              <a:t>.</a:t>
            </a:r>
            <a:endParaRPr lang="vi-VN" sz="2400" b="1">
              <a:solidFill>
                <a:srgbClr val="5B9BD5">
                  <a:lumMod val="75000"/>
                </a:srgbClr>
              </a:solidFill>
              <a:latin typeface="Times New Roman"/>
            </a:endParaRPr>
          </a:p>
          <a:p>
            <a:pPr marL="0" indent="0">
              <a:buNone/>
            </a:pPr>
            <a:endParaRPr lang="vi-VN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905000"/>
            <a:ext cx="1965772" cy="1137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333500" y="198438"/>
                <a:ext cx="6629400" cy="1401762"/>
              </a:xfrm>
              <a:prstGeom prst="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</p:spPr>
            <p:txBody>
              <a:bodyPr>
                <a:noAutofit/>
              </a:bodyPr>
              <a:lstStyle/>
              <a:p>
                <a:pPr lvl="0">
                  <a:spcBef>
                    <a:spcPts val="0"/>
                  </a:spcBef>
                </a:pPr>
                <a:r>
                  <a:rPr kumimoji="0" lang="vi-VN" sz="33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cs typeface="Times New Roman" pitchFamily="18" charset="0"/>
                  </a:rPr>
                  <a:t>Bài </a:t>
                </a:r>
                <a:r>
                  <a:rPr kumimoji="0" lang="en-US" sz="33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vi-VN" sz="33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</a:rPr>
                  <a:t>: </a:t>
                </a:r>
                <a:r>
                  <a:rPr kumimoji="0" lang="vi-VN" sz="33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CĂN</a:t>
                </a:r>
                <a:r>
                  <a:rPr kumimoji="0" lang="en-US" sz="33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3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kumimoji="0" lang="vi-VN" sz="33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BẬC HAI</a:t>
                </a:r>
                <a:r>
                  <a:rPr kumimoji="0" lang="en-US" sz="33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/>
                </a:r>
                <a:br>
                  <a:rPr kumimoji="0" lang="en-US" sz="33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</a:br>
                <a:r>
                  <a:rPr lang="en-US" sz="3300" b="1" kern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HẰNG ĐẲNG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300" b="1" i="1" smtClean="0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x-none" sz="3300" b="1" dirty="0">
                    <a:solidFill>
                      <a:srgbClr val="FF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 </a:t>
                </a:r>
                <a:endParaRPr kumimoji="0" lang="vi-VN" sz="33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33500" y="198438"/>
                <a:ext cx="6629400" cy="1401762"/>
              </a:xfrm>
              <a:prstGeom prst="rect">
                <a:avLst/>
              </a:prstGeom>
              <a:blipFill rotWithShape="1">
                <a:blip r:embed="rId3"/>
                <a:stretch>
                  <a:fillRect t="-1739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2322"/>
            <a:ext cx="38227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563"/>
            <a:ext cx="7886700" cy="70167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 bậc hai</a:t>
            </a:r>
            <a:endParaRPr lang="vi-VN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0" y="900570"/>
                <a:ext cx="7989910" cy="2452230"/>
              </a:xfr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600" b="1" i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Định nghĩa:</a:t>
                </a:r>
              </a:p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nl-NL" sz="2800" b="1" i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biểu thức đại số,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rad>
                  </m:oMath>
                </a14:m>
                <a:r>
                  <a:rPr lang="x-none" sz="28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2800" b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 </a:t>
                </a:r>
                <a:r>
                  <a:rPr lang="nl-NL" sz="2800" b="1" smtClean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 bậc </a:t>
                </a:r>
                <a:r>
                  <a:rPr lang="nl-NL" sz="2800" b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nl-NL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2800" b="1" i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nl-NL" sz="2800" b="1" i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biểu thức lấy căn (biểu thức dưới dấu căn)</a:t>
                </a:r>
                <a:r>
                  <a:rPr lang="nl-NL" sz="2800" b="1" i="1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rad>
                  </m:oMath>
                </a14:m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(hay có nghĩa)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vi-VN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groupCh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nl-NL" sz="2800" b="1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:endParaRPr lang="vi-VN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2600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0" y="900570"/>
                <a:ext cx="7989910" cy="2452230"/>
              </a:xfrm>
              <a:blipFill rotWithShape="1">
                <a:blip r:embed="rId4"/>
                <a:stretch>
                  <a:fillRect l="-1297" t="-3731" r="-1297"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4"/>
          <p:cNvSpPr>
            <a:spLocks noGrp="1"/>
          </p:cNvSpPr>
          <p:nvPr>
            <p:ph sz="half" idx="2"/>
          </p:nvPr>
        </p:nvSpPr>
        <p:spPr>
          <a:xfrm>
            <a:off x="580915" y="3505200"/>
            <a:ext cx="81534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 dụ 1: 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Tìm điều kiện của x để các căn thức sau có nghĩa</a:t>
            </a:r>
          </a:p>
          <a:p>
            <a:pPr marL="0" indent="0"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	a)					b) </a:t>
            </a:r>
            <a:endParaRPr lang="vi-VN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altLang="vi-VN" sz="120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nl-NL" altLang="vi-VN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23" y="762000"/>
            <a:ext cx="38227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557164" y="849136"/>
            <a:ext cx="4623859" cy="1945282"/>
            <a:chOff x="640" y="1610"/>
            <a:chExt cx="2576" cy="1975"/>
          </a:xfrm>
        </p:grpSpPr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640" y="1632"/>
              <a:ext cx="2576" cy="1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600" i="0" u="none" strike="noStrike" kern="0" cap="none" spc="0" normalizeH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Biểu thức                     được gọi là căn thức bậc hai của  </a:t>
              </a:r>
              <a:r>
                <a:rPr kumimoji="0" lang="en-US" sz="260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25 </a:t>
              </a:r>
              <a:r>
                <a:rPr kumimoji="0" lang="en-US" sz="26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– x</a:t>
              </a:r>
              <a:r>
                <a:rPr kumimoji="0" lang="en-US" sz="2600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60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60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2600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25 – x</a:t>
              </a:r>
              <a:r>
                <a:rPr lang="en-US" sz="2600" kern="0" baseline="300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600" ker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kern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 là biểu thức lấy căn.</a:t>
              </a:r>
              <a:endParaRPr lang="en-US" sz="2600" ker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9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2745202"/>
                </p:ext>
              </p:extLst>
            </p:nvPr>
          </p:nvGraphicFramePr>
          <p:xfrm>
            <a:off x="1605" y="1610"/>
            <a:ext cx="698" cy="5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78" name="Equation" r:id="rId6" imgW="583920" imgH="253800" progId="Equation.DSMT4">
                    <p:embed/>
                  </p:oleObj>
                </mc:Choice>
                <mc:Fallback>
                  <p:oleObj name="Equation" r:id="rId6" imgW="58392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5" y="1610"/>
                          <a:ext cx="698" cy="5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81"/>
          <p:cNvGrpSpPr>
            <a:grpSpLocks/>
          </p:cNvGrpSpPr>
          <p:nvPr/>
        </p:nvGrpSpPr>
        <p:grpSpPr bwMode="auto">
          <a:xfrm>
            <a:off x="1295400" y="3657600"/>
            <a:ext cx="3124200" cy="1905000"/>
            <a:chOff x="-240" y="2160"/>
            <a:chExt cx="1488" cy="1344"/>
          </a:xfrm>
        </p:grpSpPr>
        <p:sp>
          <p:nvSpPr>
            <p:cNvPr id="21" name="AutoShape 78"/>
            <p:cNvSpPr>
              <a:spLocks noChangeArrowheads="1"/>
            </p:cNvSpPr>
            <p:nvPr/>
          </p:nvSpPr>
          <p:spPr bwMode="auto">
            <a:xfrm>
              <a:off x="-240" y="2160"/>
              <a:ext cx="1488" cy="1344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rgbClr val="66FF33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Text Box 79"/>
            <p:cNvSpPr txBox="1">
              <a:spLocks noChangeArrowheads="1"/>
            </p:cNvSpPr>
            <p:nvPr/>
          </p:nvSpPr>
          <p:spPr bwMode="auto">
            <a:xfrm>
              <a:off x="-48" y="2496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Lấy ví dụ về c</a:t>
              </a: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ă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thức bậc hai 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334000" y="4031456"/>
            <a:ext cx="3277177" cy="1276350"/>
            <a:chOff x="5219618" y="3971925"/>
            <a:chExt cx="3277177" cy="1276350"/>
          </a:xfrm>
        </p:grpSpPr>
        <p:sp>
          <p:nvSpPr>
            <p:cNvPr id="16" name="Oval Callout 15"/>
            <p:cNvSpPr/>
            <p:nvPr/>
          </p:nvSpPr>
          <p:spPr>
            <a:xfrm>
              <a:off x="5219618" y="3971925"/>
              <a:ext cx="3277177" cy="1276350"/>
            </a:xfrm>
            <a:prstGeom prst="wedgeEllipseCallout">
              <a:avLst>
                <a:gd name="adj1" fmla="val -24819"/>
                <a:gd name="adj2" fmla="val 76456"/>
              </a:avLst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473933"/>
                </p:ext>
              </p:extLst>
            </p:nvPr>
          </p:nvGraphicFramePr>
          <p:xfrm>
            <a:off x="5523912" y="4336256"/>
            <a:ext cx="2668587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79" name="Equation" r:id="rId8" imgW="1244520" imgH="266400" progId="Equation.DSMT4">
                    <p:embed/>
                  </p:oleObj>
                </mc:Choice>
                <mc:Fallback>
                  <p:oleObj name="Equation" r:id="rId8" imgW="12445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3912" y="4336256"/>
                          <a:ext cx="2668587" cy="5476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023403"/>
              </p:ext>
            </p:extLst>
          </p:nvPr>
        </p:nvGraphicFramePr>
        <p:xfrm>
          <a:off x="1904999" y="3886200"/>
          <a:ext cx="649471" cy="467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0" name="Equation" r:id="rId10" imgW="317160" imgH="228600" progId="Equation.DSMT4">
                  <p:embed/>
                </p:oleObj>
              </mc:Choice>
              <mc:Fallback>
                <p:oleObj name="Equation" r:id="rId10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999" y="3886200"/>
                        <a:ext cx="649471" cy="467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3613"/>
              </p:ext>
            </p:extLst>
          </p:nvPr>
        </p:nvGraphicFramePr>
        <p:xfrm>
          <a:off x="5181023" y="3886200"/>
          <a:ext cx="1057672" cy="46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1" name="Equation" r:id="rId12" imgW="520560" imgH="228600" progId="Equation.DSMT4">
                  <p:embed/>
                </p:oleObj>
              </mc:Choice>
              <mc:Fallback>
                <p:oleObj name="Equation" r:id="rId12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81023" y="3886200"/>
                        <a:ext cx="1057672" cy="46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4"/>
          <p:cNvSpPr txBox="1">
            <a:spLocks/>
          </p:cNvSpPr>
          <p:nvPr/>
        </p:nvSpPr>
        <p:spPr>
          <a:xfrm>
            <a:off x="685800" y="4343400"/>
            <a:ext cx="8153400" cy="2312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a) 	     có nghĩa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Vậy		 thì 		có nghĩa.</a:t>
            </a:r>
          </a:p>
          <a:p>
            <a:pPr marL="0" indent="0"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b) 		 có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nghĩa </a:t>
            </a:r>
            <a:endParaRPr lang="en-US" sz="26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b="1" i="1" smtClean="0">
                <a:latin typeface="Times New Roman" pitchFamily="18" charset="0"/>
                <a:cs typeface="Times New Roman" pitchFamily="18" charset="0"/>
              </a:rPr>
              <a:t>Các em kết luận tương tự!!!</a:t>
            </a:r>
            <a:endParaRPr lang="en-US" sz="2600" b="1" i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					</a:t>
            </a:r>
            <a:endParaRPr lang="vi-VN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03374"/>
              </p:ext>
            </p:extLst>
          </p:nvPr>
        </p:nvGraphicFramePr>
        <p:xfrm>
          <a:off x="1143000" y="4786312"/>
          <a:ext cx="65283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2" name="Equation" r:id="rId14" imgW="317160" imgH="228600" progId="Equation.DSMT4">
                  <p:embed/>
                </p:oleObj>
              </mc:Choice>
              <mc:Fallback>
                <p:oleObj name="Equation" r:id="rId14" imgW="3171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86312"/>
                        <a:ext cx="65283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636860"/>
              </p:ext>
            </p:extLst>
          </p:nvPr>
        </p:nvGraphicFramePr>
        <p:xfrm>
          <a:off x="3178289" y="4815773"/>
          <a:ext cx="2689111" cy="41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3" name="Equation" r:id="rId16" imgW="1155600" imgH="177480" progId="Equation.DSMT4">
                  <p:embed/>
                </p:oleObj>
              </mc:Choice>
              <mc:Fallback>
                <p:oleObj name="Equation" r:id="rId16" imgW="1155600" imgH="177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289" y="4815773"/>
                        <a:ext cx="2689111" cy="41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361797"/>
              </p:ext>
            </p:extLst>
          </p:nvPr>
        </p:nvGraphicFramePr>
        <p:xfrm>
          <a:off x="1066800" y="5715000"/>
          <a:ext cx="110214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4" name="Equation" r:id="rId18" imgW="520560" imgH="228600" progId="Equation.DSMT4">
                  <p:embed/>
                </p:oleObj>
              </mc:Choice>
              <mc:Fallback>
                <p:oleObj name="Equation" r:id="rId18" imgW="52056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15000"/>
                        <a:ext cx="110214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3345"/>
              </p:ext>
            </p:extLst>
          </p:nvPr>
        </p:nvGraphicFramePr>
        <p:xfrm>
          <a:off x="3505647" y="5562600"/>
          <a:ext cx="459658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5" name="Equation" r:id="rId20" imgW="2158920" imgH="393480" progId="Equation.DSMT4">
                  <p:embed/>
                </p:oleObj>
              </mc:Choice>
              <mc:Fallback>
                <p:oleObj name="Equation" r:id="rId20" imgW="2158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505647" y="5562600"/>
                        <a:ext cx="4596581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42979"/>
              </p:ext>
            </p:extLst>
          </p:nvPr>
        </p:nvGraphicFramePr>
        <p:xfrm>
          <a:off x="1315884" y="5332361"/>
          <a:ext cx="765277" cy="38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6" name="Equation" r:id="rId22" imgW="355320" imgH="177480" progId="Equation.DSMT4">
                  <p:embed/>
                </p:oleObj>
              </mc:Choice>
              <mc:Fallback>
                <p:oleObj name="Equation" r:id="rId22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15884" y="5332361"/>
                        <a:ext cx="765277" cy="382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743223"/>
              </p:ext>
            </p:extLst>
          </p:nvPr>
        </p:nvGraphicFramePr>
        <p:xfrm>
          <a:off x="2732829" y="5243513"/>
          <a:ext cx="6524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7" name="Equation" r:id="rId24" imgW="652320" imgH="471600" progId="Equation.DSMT4">
                  <p:embed/>
                </p:oleObj>
              </mc:Choice>
              <mc:Fallback>
                <p:oleObj name="Equation" r:id="rId24" imgW="652320" imgH="4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32829" y="5243513"/>
                        <a:ext cx="652463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586657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8" name="Equation" r:id="rId26" imgW="914400" imgH="198720" progId="Equation.DSMT4">
                  <p:embed/>
                </p:oleObj>
              </mc:Choice>
              <mc:Fallback>
                <p:oleObj name="Equation" r:id="rId2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ontent Placeholder 4"/>
          <p:cNvSpPr txBox="1">
            <a:spLocks/>
          </p:cNvSpPr>
          <p:nvPr/>
        </p:nvSpPr>
        <p:spPr>
          <a:xfrm>
            <a:off x="685800" y="4342849"/>
            <a:ext cx="8153400" cy="2312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a) 	     có nghĩa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Vậy		 thì 		có nghĩa.</a:t>
            </a:r>
          </a:p>
          <a:p>
            <a:pPr marL="0" indent="0"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b) 		 có </a:t>
            </a:r>
            <a:r>
              <a:rPr lang="en-US" sz="2600" i="1">
                <a:latin typeface="Times New Roman" pitchFamily="18" charset="0"/>
                <a:cs typeface="Times New Roman" pitchFamily="18" charset="0"/>
              </a:rPr>
              <a:t>nghĩa </a:t>
            </a:r>
            <a:endParaRPr lang="en-US" sz="2600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600" b="1" i="1" smtClean="0">
                <a:latin typeface="Times New Roman" pitchFamily="18" charset="0"/>
                <a:cs typeface="Times New Roman" pitchFamily="18" charset="0"/>
              </a:rPr>
              <a:t>Các em kết luận tương tự!!!</a:t>
            </a:r>
            <a:endParaRPr lang="en-US" sz="2600" b="1" i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					</a:t>
            </a:r>
            <a:endParaRPr lang="vi-VN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636860"/>
              </p:ext>
            </p:extLst>
          </p:nvPr>
        </p:nvGraphicFramePr>
        <p:xfrm>
          <a:off x="3178289" y="4815222"/>
          <a:ext cx="2689111" cy="41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9" name="Equation" r:id="rId28" imgW="1155600" imgH="177480" progId="Equation.DSMT4">
                  <p:embed/>
                </p:oleObj>
              </mc:Choice>
              <mc:Fallback>
                <p:oleObj name="Equation" r:id="rId28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289" y="4815222"/>
                        <a:ext cx="2689111" cy="415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768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15" grpId="0" build="p"/>
      <p:bldP spid="28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182563"/>
                <a:ext cx="7886700" cy="70167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Hằng đẳng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nl-NL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82563"/>
                <a:ext cx="7886700" cy="701674"/>
              </a:xfrm>
              <a:blipFill rotWithShape="1">
                <a:blip r:embed="rId3"/>
                <a:stretch>
                  <a:fillRect l="-2088" t="-7826" b="-1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89713" y="4133850"/>
                <a:ext cx="6553201" cy="1134470"/>
              </a:xfr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Định </a:t>
                </a:r>
                <a:r>
                  <a:rPr lang="en-US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r>
                  <a:rPr lang="vi-VN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:</a:t>
                </a:r>
                <a:endParaRPr lang="vi-VN" sz="2600" b="1" i="1" u="sng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pPr marL="0" indent="0" algn="ctr">
                  <a:spcAft>
                    <a:spcPts val="0"/>
                  </a:spcAft>
                  <a:buNone/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3200" b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mọi số a,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vi-VN" sz="32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2600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89713" y="4133850"/>
                <a:ext cx="6553201" cy="1134470"/>
              </a:xfrm>
              <a:blipFill rotWithShape="1">
                <a:blip r:embed="rId4"/>
                <a:stretch>
                  <a:fillRect l="-1674" t="-8065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altLang="vi-VN" sz="120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nl-NL" altLang="vi-VN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6866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ontent Placeholder 4"/>
          <p:cNvSpPr>
            <a:spLocks noGrp="1"/>
          </p:cNvSpPr>
          <p:nvPr>
            <p:ph sz="half" idx="2"/>
          </p:nvPr>
        </p:nvSpPr>
        <p:spPr>
          <a:xfrm>
            <a:off x="1600201" y="906996"/>
            <a:ext cx="2667000" cy="388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i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Điền vào</a:t>
            </a:r>
            <a:r>
              <a:rPr lang="en-US" sz="2400" b="1" i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400" b="1" i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400" b="1" i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24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trống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2583288"/>
                  </p:ext>
                </p:extLst>
              </p:nvPr>
            </p:nvGraphicFramePr>
            <p:xfrm>
              <a:off x="990600" y="1559312"/>
              <a:ext cx="7162800" cy="201657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93800"/>
                    <a:gridCol w="1193800"/>
                    <a:gridCol w="1193800"/>
                    <a:gridCol w="1193800"/>
                    <a:gridCol w="1193800"/>
                    <a:gridCol w="1193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a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vi-VN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6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nl-NL" sz="2600" b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6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vi-VN" sz="2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p>
                                      <m:r>
                                        <a:rPr lang="en-US" sz="26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r>
                            <a:rPr lang="nl-NL" sz="2600" b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en-US" sz="260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2583288"/>
                  </p:ext>
                </p:extLst>
              </p:nvPr>
            </p:nvGraphicFramePr>
            <p:xfrm>
              <a:off x="990600" y="1559312"/>
              <a:ext cx="7162800" cy="201657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93800"/>
                    <a:gridCol w="1193800"/>
                    <a:gridCol w="1193800"/>
                    <a:gridCol w="1193800"/>
                    <a:gridCol w="1193800"/>
                    <a:gridCol w="1193800"/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a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smtClean="0"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510" t="-111250" r="-499490" b="-21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496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510" t="-206098" r="-499490" b="-1085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5445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510" t="-282022" r="-499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6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550285" y="2585155"/>
            <a:ext cx="5567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4	    1	       0		4	   9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85970" y="3088957"/>
            <a:ext cx="5567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1	       0		2	   3</a:t>
            </a:r>
            <a:endParaRPr lang="en-US" sz="26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48010" y="2061963"/>
            <a:ext cx="5567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1	       0		2	   3</a:t>
            </a:r>
            <a:endParaRPr lang="en-US" sz="2600" b="1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AutoShape 137"/>
              <p:cNvSpPr>
                <a:spLocks noChangeArrowheads="1"/>
              </p:cNvSpPr>
              <p:nvPr/>
            </p:nvSpPr>
            <p:spPr bwMode="auto">
              <a:xfrm>
                <a:off x="1725818" y="3643614"/>
                <a:ext cx="3912982" cy="2052034"/>
              </a:xfrm>
              <a:prstGeom prst="cloudCallout">
                <a:avLst>
                  <a:gd name="adj1" fmla="val -43750"/>
                  <a:gd name="adj2" fmla="val 66667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Em có nhận xét gì </a:t>
                </a:r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về mối </a:t>
                </a:r>
                <a:r>
                  <a:rPr kumimoji="0" 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quan hệ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kumimoji="0" 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?</a:t>
                </a:r>
                <a:endPara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AutoShape 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5818" y="3643614"/>
                <a:ext cx="3912982" cy="2052034"/>
              </a:xfrm>
              <a:prstGeom prst="cloudCallout">
                <a:avLst>
                  <a:gd name="adj1" fmla="val -43750"/>
                  <a:gd name="adj2" fmla="val 66667"/>
                </a:avLst>
              </a:prstGeom>
              <a:blipFill rotWithShape="1">
                <a:blip r:embed="rId10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685800"/>
            <a:ext cx="83502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5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35" grpId="0" build="p"/>
      <p:bldP spid="7" grpId="0"/>
      <p:bldP spid="36" grpId="0"/>
      <p:bldP spid="38" grpId="0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182563"/>
                <a:ext cx="7886700" cy="70167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Hằng đẳng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nl-NL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82563"/>
                <a:ext cx="7886700" cy="701674"/>
              </a:xfrm>
              <a:blipFill rotWithShape="1">
                <a:blip r:embed="rId4"/>
                <a:stretch>
                  <a:fillRect l="-2088" t="-7826" b="-1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97675" y="838200"/>
                <a:ext cx="6553201" cy="1134470"/>
              </a:xfr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Định </a:t>
                </a:r>
                <a:r>
                  <a:rPr lang="en-US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r>
                  <a:rPr lang="vi-VN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:</a:t>
                </a:r>
                <a:endParaRPr lang="vi-VN" sz="2600" b="1" i="1" u="sng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pPr marL="0" indent="0" algn="ctr">
                  <a:spcAft>
                    <a:spcPts val="0"/>
                  </a:spcAft>
                  <a:buNone/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3200" b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mọi số a,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vi-VN" sz="32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2600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97675" y="838200"/>
                <a:ext cx="6553201" cy="1134470"/>
              </a:xfrm>
              <a:blipFill rotWithShape="1">
                <a:blip r:embed="rId5"/>
                <a:stretch>
                  <a:fillRect l="-1674" t="-806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altLang="vi-VN" sz="120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nl-NL" altLang="vi-VN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81" hidden="1"/>
          <p:cNvGrpSpPr>
            <a:grpSpLocks/>
          </p:cNvGrpSpPr>
          <p:nvPr/>
        </p:nvGrpSpPr>
        <p:grpSpPr bwMode="auto">
          <a:xfrm>
            <a:off x="1295400" y="3657600"/>
            <a:ext cx="3124200" cy="1905000"/>
            <a:chOff x="-240" y="2160"/>
            <a:chExt cx="1488" cy="1344"/>
          </a:xfrm>
        </p:grpSpPr>
        <p:sp>
          <p:nvSpPr>
            <p:cNvPr id="21" name="AutoShape 78"/>
            <p:cNvSpPr>
              <a:spLocks noChangeArrowheads="1"/>
            </p:cNvSpPr>
            <p:nvPr/>
          </p:nvSpPr>
          <p:spPr bwMode="auto">
            <a:xfrm>
              <a:off x="-240" y="2160"/>
              <a:ext cx="1488" cy="1344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rgbClr val="66FF33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Text Box 79"/>
            <p:cNvSpPr txBox="1">
              <a:spLocks noChangeArrowheads="1"/>
            </p:cNvSpPr>
            <p:nvPr/>
          </p:nvSpPr>
          <p:spPr bwMode="auto">
            <a:xfrm>
              <a:off x="-48" y="2496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Lấy ví dụ về c</a:t>
              </a: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ă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thức bậc hai ?</a:t>
              </a:r>
            </a:p>
          </p:txBody>
        </p:sp>
      </p:grpSp>
      <p:grpSp>
        <p:nvGrpSpPr>
          <p:cNvPr id="23" name="Group 22" hidden="1"/>
          <p:cNvGrpSpPr/>
          <p:nvPr/>
        </p:nvGrpSpPr>
        <p:grpSpPr>
          <a:xfrm>
            <a:off x="5334000" y="4031456"/>
            <a:ext cx="3277177" cy="1276350"/>
            <a:chOff x="5219618" y="3971925"/>
            <a:chExt cx="3277177" cy="1276350"/>
          </a:xfrm>
        </p:grpSpPr>
        <p:sp>
          <p:nvSpPr>
            <p:cNvPr id="16" name="Oval Callout 15"/>
            <p:cNvSpPr/>
            <p:nvPr/>
          </p:nvSpPr>
          <p:spPr>
            <a:xfrm>
              <a:off x="5219618" y="3971925"/>
              <a:ext cx="3277177" cy="1276350"/>
            </a:xfrm>
            <a:prstGeom prst="wedgeEllipseCallout">
              <a:avLst>
                <a:gd name="adj1" fmla="val -24819"/>
                <a:gd name="adj2" fmla="val 76456"/>
              </a:avLst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612555"/>
                </p:ext>
              </p:extLst>
            </p:nvPr>
          </p:nvGraphicFramePr>
          <p:xfrm>
            <a:off x="5523912" y="4336256"/>
            <a:ext cx="2668587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4" name="Equation" r:id="rId6" imgW="1244520" imgH="266400" progId="Equation.DSMT4">
                    <p:embed/>
                  </p:oleObj>
                </mc:Choice>
                <mc:Fallback>
                  <p:oleObj name="Equation" r:id="rId6" imgW="12445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3912" y="4336256"/>
                          <a:ext cx="2668587" cy="5476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0368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5" name="Equation" r:id="rId8" imgW="914400" imgH="198720" progId="Equation.DSMT4">
                  <p:embed/>
                </p:oleObj>
              </mc:Choice>
              <mc:Fallback>
                <p:oleObj name="Equation" r:id="rId8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88159" y="2154773"/>
            <a:ext cx="6043266" cy="1538803"/>
            <a:chOff x="719920" y="2432050"/>
            <a:chExt cx="6043266" cy="1538803"/>
          </a:xfrm>
        </p:grpSpPr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719920" y="2432050"/>
              <a:ext cx="209384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600" b="1" i="1" kern="0" noProof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Ví dụ 2</a:t>
              </a:r>
              <a:r>
                <a:rPr kumimoji="0" lang="en-US" sz="2600" b="1" i="1" strike="noStrike" kern="0" cap="none" spc="0" normalizeH="0" baseline="0" noProof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kumimoji="0" lang="en-US" sz="2600" b="0" i="1" strike="noStrike" kern="0" cap="none" spc="0" normalizeH="0" baseline="0" noProof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600" b="0" i="0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 </a:t>
              </a:r>
            </a:p>
          </p:txBody>
        </p:sp>
        <p:graphicFrame>
          <p:nvGraphicFramePr>
            <p:cNvPr id="2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2205996"/>
                </p:ext>
              </p:extLst>
            </p:nvPr>
          </p:nvGraphicFramePr>
          <p:xfrm>
            <a:off x="1282330" y="2924175"/>
            <a:ext cx="1947080" cy="1046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6" name="Equation" r:id="rId10" imgW="1028520" imgH="622080" progId="Equation.3">
                    <p:embed/>
                  </p:oleObj>
                </mc:Choice>
                <mc:Fallback>
                  <p:oleObj name="Equation" r:id="rId10" imgW="102852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2330" y="2924175"/>
                          <a:ext cx="1947080" cy="104667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0256381"/>
                </p:ext>
              </p:extLst>
            </p:nvPr>
          </p:nvGraphicFramePr>
          <p:xfrm>
            <a:off x="5029200" y="2900291"/>
            <a:ext cx="1733986" cy="1068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7" name="Equation" r:id="rId12" imgW="1002960" imgH="622080" progId="Equation.3">
                    <p:embed/>
                  </p:oleObj>
                </mc:Choice>
                <mc:Fallback>
                  <p:oleObj name="Equation" r:id="rId12" imgW="1002960" imgH="622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2900291"/>
                          <a:ext cx="1733986" cy="1068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903220"/>
              </p:ext>
            </p:extLst>
          </p:nvPr>
        </p:nvGraphicFramePr>
        <p:xfrm>
          <a:off x="1752600" y="3806825"/>
          <a:ext cx="2209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8" name="Equation" r:id="rId14" imgW="1079032" imgH="291973" progId="Equation.DSMT4">
                  <p:embed/>
                </p:oleObj>
              </mc:Choice>
              <mc:Fallback>
                <p:oleObj name="Equation" r:id="rId14" imgW="1079032" imgH="291973" progId="Equation.DSMT4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06825"/>
                        <a:ext cx="22098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96738"/>
              </p:ext>
            </p:extLst>
          </p:nvPr>
        </p:nvGraphicFramePr>
        <p:xfrm>
          <a:off x="1752600" y="4495800"/>
          <a:ext cx="2895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" name="Equation" r:id="rId16" imgW="1536700" imgH="292100" progId="Equation.3">
                  <p:embed/>
                </p:oleObj>
              </mc:Choice>
              <mc:Fallback>
                <p:oleObj name="Equation" r:id="rId16" imgW="1536700" imgH="292100" progId="Equation.3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95800"/>
                        <a:ext cx="2895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37828"/>
              </p:ext>
            </p:extLst>
          </p:nvPr>
        </p:nvGraphicFramePr>
        <p:xfrm>
          <a:off x="1760537" y="5102225"/>
          <a:ext cx="31924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" name="Equation" r:id="rId18" imgW="1536700" imgH="330200" progId="Equation.3">
                  <p:embed/>
                </p:oleObj>
              </mc:Choice>
              <mc:Fallback>
                <p:oleObj name="Equation" r:id="rId18" imgW="1536700" imgH="330200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7" y="5102225"/>
                        <a:ext cx="31924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7856"/>
              </p:ext>
            </p:extLst>
          </p:nvPr>
        </p:nvGraphicFramePr>
        <p:xfrm>
          <a:off x="5181600" y="5181600"/>
          <a:ext cx="13985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1" name="Equation" r:id="rId20" imgW="609480" imgH="215640" progId="Equation.DSMT4">
                  <p:embed/>
                </p:oleObj>
              </mc:Choice>
              <mc:Fallback>
                <p:oleObj name="Equation" r:id="rId20" imgW="609480" imgH="215640" progId="Equation.DSMT4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181600"/>
                        <a:ext cx="1398588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905328"/>
              </p:ext>
            </p:extLst>
          </p:nvPr>
        </p:nvGraphicFramePr>
        <p:xfrm>
          <a:off x="1752600" y="5715000"/>
          <a:ext cx="29146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" name="Equation" r:id="rId22" imgW="1459866" imgH="330057" progId="Equation.3">
                  <p:embed/>
                </p:oleObj>
              </mc:Choice>
              <mc:Fallback>
                <p:oleObj name="Equation" r:id="rId22" imgW="1459866" imgH="330057" progId="Equation.3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29146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042933"/>
              </p:ext>
            </p:extLst>
          </p:nvPr>
        </p:nvGraphicFramePr>
        <p:xfrm>
          <a:off x="4724400" y="5791200"/>
          <a:ext cx="990600" cy="472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3" name="Equation" r:id="rId24" imgW="558800" imgH="228600" progId="Equation.3">
                  <p:embed/>
                </p:oleObj>
              </mc:Choice>
              <mc:Fallback>
                <p:oleObj name="Equation" r:id="rId24" imgW="558800" imgH="228600" progId="Equation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791200"/>
                        <a:ext cx="990600" cy="472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63138" y="3785393"/>
            <a:ext cx="8883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i="1" kern="0" noProof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kumimoji="0" lang="en-US" sz="2600" b="0" i="0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182563"/>
                <a:ext cx="7886700" cy="70167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Hằng đẳng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nl-NL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82563"/>
                <a:ext cx="7886700" cy="701674"/>
              </a:xfrm>
              <a:blipFill rotWithShape="1">
                <a:blip r:embed="rId3"/>
                <a:stretch>
                  <a:fillRect l="-2088" t="-7826" b="-1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297675" y="838200"/>
                <a:ext cx="6553201" cy="1134470"/>
              </a:xfr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Định </a:t>
                </a:r>
                <a:r>
                  <a:rPr lang="en-US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r>
                  <a:rPr lang="vi-VN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:</a:t>
                </a:r>
                <a:endParaRPr lang="vi-VN" sz="2600" b="1" i="1" u="sng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pPr marL="0" indent="0" algn="ctr">
                  <a:spcAft>
                    <a:spcPts val="0"/>
                  </a:spcAft>
                  <a:buNone/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3200" b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mọi số a,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vi-VN" sz="32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2600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297675" y="838200"/>
                <a:ext cx="6553201" cy="1134470"/>
              </a:xfrm>
              <a:blipFill rotWithShape="1">
                <a:blip r:embed="rId4"/>
                <a:stretch>
                  <a:fillRect l="-1674" t="-806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altLang="vi-VN" sz="120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nl-NL" altLang="vi-VN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81" hidden="1"/>
          <p:cNvGrpSpPr>
            <a:grpSpLocks/>
          </p:cNvGrpSpPr>
          <p:nvPr/>
        </p:nvGrpSpPr>
        <p:grpSpPr bwMode="auto">
          <a:xfrm>
            <a:off x="1295400" y="3657600"/>
            <a:ext cx="3124200" cy="1905000"/>
            <a:chOff x="-240" y="2160"/>
            <a:chExt cx="1488" cy="1344"/>
          </a:xfrm>
        </p:grpSpPr>
        <p:sp>
          <p:nvSpPr>
            <p:cNvPr id="21" name="AutoShape 78"/>
            <p:cNvSpPr>
              <a:spLocks noChangeArrowheads="1"/>
            </p:cNvSpPr>
            <p:nvPr/>
          </p:nvSpPr>
          <p:spPr bwMode="auto">
            <a:xfrm>
              <a:off x="-240" y="2160"/>
              <a:ext cx="1488" cy="1344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rgbClr val="66FF33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Text Box 79"/>
            <p:cNvSpPr txBox="1">
              <a:spLocks noChangeArrowheads="1"/>
            </p:cNvSpPr>
            <p:nvPr/>
          </p:nvSpPr>
          <p:spPr bwMode="auto">
            <a:xfrm>
              <a:off x="-48" y="2496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Lấy ví dụ về c</a:t>
              </a: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ă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thức bậc hai ?</a:t>
              </a:r>
            </a:p>
          </p:txBody>
        </p:sp>
      </p:grpSp>
      <p:grpSp>
        <p:nvGrpSpPr>
          <p:cNvPr id="23" name="Group 22" hidden="1"/>
          <p:cNvGrpSpPr/>
          <p:nvPr/>
        </p:nvGrpSpPr>
        <p:grpSpPr>
          <a:xfrm>
            <a:off x="5334000" y="4031456"/>
            <a:ext cx="3277177" cy="1276350"/>
            <a:chOff x="5219618" y="3971925"/>
            <a:chExt cx="3277177" cy="1276350"/>
          </a:xfrm>
        </p:grpSpPr>
        <p:sp>
          <p:nvSpPr>
            <p:cNvPr id="16" name="Oval Callout 15"/>
            <p:cNvSpPr/>
            <p:nvPr/>
          </p:nvSpPr>
          <p:spPr>
            <a:xfrm>
              <a:off x="5219618" y="3971925"/>
              <a:ext cx="3277177" cy="1276350"/>
            </a:xfrm>
            <a:prstGeom prst="wedgeEllipseCallout">
              <a:avLst>
                <a:gd name="adj1" fmla="val -24819"/>
                <a:gd name="adj2" fmla="val 76456"/>
              </a:avLst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5291747"/>
                </p:ext>
              </p:extLst>
            </p:nvPr>
          </p:nvGraphicFramePr>
          <p:xfrm>
            <a:off x="5523912" y="4336256"/>
            <a:ext cx="2668587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3" name="Equation" r:id="rId5" imgW="1244520" imgH="266400" progId="Equation.DSMT4">
                    <p:embed/>
                  </p:oleObj>
                </mc:Choice>
                <mc:Fallback>
                  <p:oleObj name="Equation" r:id="rId5" imgW="12445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3912" y="4336256"/>
                          <a:ext cx="2668587" cy="5476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52529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4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81025" y="2133600"/>
                <a:ext cx="7981949" cy="1178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24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nl-NL" sz="2400" b="1" i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 ý</a:t>
                </a:r>
                <a:r>
                  <a:rPr lang="nl-NL" sz="2400" b="1" i="1" smtClean="0">
                    <a:solidFill>
                      <a:schemeClr val="accent2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nl-NL" sz="2400" b="1"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b="1" smtClean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A là một biểu thức ta </a:t>
                </a:r>
                <a:r>
                  <a:rPr lang="nl-NL" sz="2400" b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nl-NL" sz="2400" b="1" smtClean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vi-VN" sz="2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4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𝒌𝒉𝒊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400" b="1" dirty="0">
                  <a:solidFill>
                    <a:schemeClr val="accent1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2133600"/>
                <a:ext cx="7981949" cy="1178400"/>
              </a:xfrm>
              <a:prstGeom prst="rect">
                <a:avLst/>
              </a:prstGeom>
              <a:blipFill rotWithShape="1">
                <a:blip r:embed="rId9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ontent Placeholder 4"/>
          <p:cNvSpPr>
            <a:spLocks noGrp="1"/>
          </p:cNvSpPr>
          <p:nvPr>
            <p:ph sz="half" idx="2"/>
          </p:nvPr>
        </p:nvSpPr>
        <p:spPr>
          <a:xfrm>
            <a:off x="655637" y="3391043"/>
            <a:ext cx="81534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i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Ví dụ 4: </a:t>
            </a: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Rút gọn các biểu thức sau:</a:t>
            </a:r>
          </a:p>
          <a:p>
            <a:pPr marL="0" indent="0">
              <a:buNone/>
            </a:pPr>
            <a:r>
              <a:rPr lang="en-US" sz="2600" i="1" smtClean="0">
                <a:latin typeface="Times New Roman" pitchFamily="18" charset="0"/>
                <a:cs typeface="Times New Roman" pitchFamily="18" charset="0"/>
              </a:rPr>
              <a:t>a)					b) </a:t>
            </a:r>
            <a:endParaRPr lang="vi-VN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830858"/>
              </p:ext>
            </p:extLst>
          </p:nvPr>
        </p:nvGraphicFramePr>
        <p:xfrm>
          <a:off x="1087674" y="3755628"/>
          <a:ext cx="2000957" cy="55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5" name="Equation" r:id="rId10" imgW="1015920" imgH="279360" progId="Equation.DSMT4">
                  <p:embed/>
                </p:oleObj>
              </mc:Choice>
              <mc:Fallback>
                <p:oleObj name="Equation" r:id="rId10" imgW="1015920" imgH="279360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674" y="3755628"/>
                        <a:ext cx="2000957" cy="551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642044"/>
              </p:ext>
            </p:extLst>
          </p:nvPr>
        </p:nvGraphicFramePr>
        <p:xfrm>
          <a:off x="4584700" y="3763963"/>
          <a:ext cx="15811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6" name="Equation" r:id="rId12" imgW="774360" imgH="266400" progId="Equation.DSMT4">
                  <p:embed/>
                </p:oleObj>
              </mc:Choice>
              <mc:Fallback>
                <p:oleObj name="Equation" r:id="rId12" imgW="774360" imgH="266400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763963"/>
                        <a:ext cx="1581150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742666" y="4384357"/>
            <a:ext cx="8883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i="1" kern="0" noProof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600" b="1" i="1" kern="0" noProof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600" b="0" i="0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830694"/>
              </p:ext>
            </p:extLst>
          </p:nvPr>
        </p:nvGraphicFramePr>
        <p:xfrm>
          <a:off x="914400" y="4997351"/>
          <a:ext cx="3290888" cy="6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Equation" r:id="rId14" imgW="1739880" imgH="291960" progId="Equation.DSMT4">
                  <p:embed/>
                </p:oleObj>
              </mc:Choice>
              <mc:Fallback>
                <p:oleObj name="Equation" r:id="rId14" imgW="1739880" imgH="291960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97351"/>
                        <a:ext cx="3290888" cy="6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3685"/>
              </p:ext>
            </p:extLst>
          </p:nvPr>
        </p:nvGraphicFramePr>
        <p:xfrm>
          <a:off x="903288" y="5791200"/>
          <a:ext cx="389731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Equation" r:id="rId16" imgW="1879560" imgH="291960" progId="Equation.DSMT4">
                  <p:embed/>
                </p:oleObj>
              </mc:Choice>
              <mc:Fallback>
                <p:oleObj name="Equation" r:id="rId16" imgW="1879560" imgH="291960" progId="Equation.DSMT4">
                  <p:embed/>
                  <p:pic>
                    <p:nvPicPr>
                      <p:cNvPr id="0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5791200"/>
                        <a:ext cx="389731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419600" y="5061584"/>
            <a:ext cx="3200401" cy="492443"/>
            <a:chOff x="4571999" y="5205413"/>
            <a:chExt cx="3200401" cy="492443"/>
          </a:xfrm>
        </p:grpSpPr>
        <p:sp>
          <p:nvSpPr>
            <p:cNvPr id="17" name="TextBox 16"/>
            <p:cNvSpPr txBox="1"/>
            <p:nvPr/>
          </p:nvSpPr>
          <p:spPr>
            <a:xfrm>
              <a:off x="4571999" y="5205413"/>
              <a:ext cx="32004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smtClean="0">
                  <a:latin typeface="Times New Roman" pitchFamily="18" charset="0"/>
                  <a:cs typeface="Times New Roman" pitchFamily="18" charset="0"/>
                </a:rPr>
                <a:t>(Vì  			)</a:t>
              </a:r>
              <a:endParaRPr 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2243530"/>
                </p:ext>
              </p:extLst>
            </p:nvPr>
          </p:nvGraphicFramePr>
          <p:xfrm>
            <a:off x="5181600" y="5284073"/>
            <a:ext cx="2286000" cy="372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39" name="Equation" r:id="rId18" imgW="1091880" imgH="177480" progId="Equation.DSMT4">
                    <p:embed/>
                  </p:oleObj>
                </mc:Choice>
                <mc:Fallback>
                  <p:oleObj name="Equation" r:id="rId18" imgW="109188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181600" y="5284073"/>
                          <a:ext cx="2286000" cy="372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41"/>
          <p:cNvGrpSpPr/>
          <p:nvPr/>
        </p:nvGrpSpPr>
        <p:grpSpPr>
          <a:xfrm>
            <a:off x="5105401" y="5867400"/>
            <a:ext cx="1676399" cy="492443"/>
            <a:chOff x="4572000" y="5205413"/>
            <a:chExt cx="1676399" cy="492443"/>
          </a:xfrm>
        </p:grpSpPr>
        <p:sp>
          <p:nvSpPr>
            <p:cNvPr id="43" name="TextBox 42"/>
            <p:cNvSpPr txBox="1"/>
            <p:nvPr/>
          </p:nvSpPr>
          <p:spPr>
            <a:xfrm>
              <a:off x="4572000" y="5205413"/>
              <a:ext cx="16763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smtClean="0">
                  <a:latin typeface="Times New Roman" pitchFamily="18" charset="0"/>
                  <a:cs typeface="Times New Roman" pitchFamily="18" charset="0"/>
                </a:rPr>
                <a:t>(Vì  	    )</a:t>
              </a:r>
              <a:endParaRPr lang="en-US" sz="26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235732"/>
                </p:ext>
              </p:extLst>
            </p:nvPr>
          </p:nvGraphicFramePr>
          <p:xfrm>
            <a:off x="5181599" y="5265896"/>
            <a:ext cx="744537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40" name="Equation" r:id="rId20" imgW="355320" imgH="177480" progId="Equation.DSMT4">
                    <p:embed/>
                  </p:oleObj>
                </mc:Choice>
                <mc:Fallback>
                  <p:oleObj name="Equation" r:id="rId20" imgW="3553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181599" y="5265896"/>
                          <a:ext cx="744537" cy="371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1726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8" grpId="0"/>
      <p:bldP spid="40" grpId="0" build="p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563"/>
            <a:ext cx="7886700" cy="70167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thức bậc hai</a:t>
            </a:r>
            <a:endParaRPr lang="vi-VN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762000" y="900570"/>
                <a:ext cx="7989910" cy="2452230"/>
              </a:xfr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600" b="1" i="1" u="sng" dirty="0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Định nghĩa:</a:t>
                </a:r>
              </a:p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nl-NL" sz="2800" b="1" i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biểu thức đại số,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rad>
                  </m:oMath>
                </a14:m>
                <a:r>
                  <a:rPr lang="x-none" sz="28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800" b="1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2800" b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căn </a:t>
                </a:r>
                <a:r>
                  <a:rPr lang="nl-NL" sz="2800" b="1" smtClean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 bậc </a:t>
                </a:r>
                <a:r>
                  <a:rPr lang="nl-NL" sz="2800" b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</a:t>
                </a:r>
                <a:r>
                  <a:rPr lang="nl-NL" sz="28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2800" b="1" i="1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nl-NL" sz="2800" b="1" i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biểu thức lấy căn (biểu thức dưới dấu căn)</a:t>
                </a:r>
                <a:r>
                  <a:rPr lang="nl-NL" sz="2800" b="1" i="1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rad>
                  </m:oMath>
                </a14:m>
                <a:r>
                  <a:rPr lang="nl-NL" sz="2800" b="1" smtClean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(hay có nghĩa)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vi-VN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groupCh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nl-NL" sz="2800" b="1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743200" algn="ctr"/>
                    <a:tab pos="5486400" algn="r"/>
                    <a:tab pos="457200" algn="l"/>
                  </a:tabLst>
                </a:pPr>
                <a:endParaRPr lang="vi-VN" sz="28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2600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62000" y="900570"/>
                <a:ext cx="7989910" cy="2452230"/>
              </a:xfrm>
              <a:blipFill rotWithShape="1">
                <a:blip r:embed="rId3"/>
                <a:stretch>
                  <a:fillRect l="-1297" t="-3731" r="-1297"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l-NL" altLang="vi-VN" sz="1200" smtClean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nl-NL" altLang="vi-VN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81" hidden="1"/>
          <p:cNvGrpSpPr>
            <a:grpSpLocks/>
          </p:cNvGrpSpPr>
          <p:nvPr/>
        </p:nvGrpSpPr>
        <p:grpSpPr bwMode="auto">
          <a:xfrm>
            <a:off x="1295400" y="3657600"/>
            <a:ext cx="3124200" cy="1905000"/>
            <a:chOff x="-240" y="2160"/>
            <a:chExt cx="1488" cy="1344"/>
          </a:xfrm>
        </p:grpSpPr>
        <p:sp>
          <p:nvSpPr>
            <p:cNvPr id="21" name="AutoShape 78"/>
            <p:cNvSpPr>
              <a:spLocks noChangeArrowheads="1"/>
            </p:cNvSpPr>
            <p:nvPr/>
          </p:nvSpPr>
          <p:spPr bwMode="auto">
            <a:xfrm>
              <a:off x="-240" y="2160"/>
              <a:ext cx="1488" cy="1344"/>
            </a:xfrm>
            <a:prstGeom prst="cloudCallout">
              <a:avLst>
                <a:gd name="adj1" fmla="val -43750"/>
                <a:gd name="adj2" fmla="val 70000"/>
              </a:avLst>
            </a:prstGeom>
            <a:gradFill rotWithShape="1">
              <a:gsLst>
                <a:gs pos="0">
                  <a:sysClr val="window" lastClr="FFFFFF"/>
                </a:gs>
                <a:gs pos="100000">
                  <a:srgbClr val="66FF33"/>
                </a:gs>
              </a:gsLst>
              <a:lin ang="540000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2" name="Text Box 79"/>
            <p:cNvSpPr txBox="1">
              <a:spLocks noChangeArrowheads="1"/>
            </p:cNvSpPr>
            <p:nvPr/>
          </p:nvSpPr>
          <p:spPr bwMode="auto">
            <a:xfrm>
              <a:off x="-48" y="2496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Lấy ví dụ về c</a:t>
              </a:r>
              <a:r>
                <a:rPr kumimoji="0" lang="vi-VN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ă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 thức bậc hai ?</a:t>
              </a:r>
            </a:p>
          </p:txBody>
        </p:sp>
      </p:grpSp>
      <p:grpSp>
        <p:nvGrpSpPr>
          <p:cNvPr id="23" name="Group 22" hidden="1"/>
          <p:cNvGrpSpPr/>
          <p:nvPr/>
        </p:nvGrpSpPr>
        <p:grpSpPr>
          <a:xfrm>
            <a:off x="5334000" y="4031456"/>
            <a:ext cx="3277177" cy="1276350"/>
            <a:chOff x="5219618" y="3971925"/>
            <a:chExt cx="3277177" cy="1276350"/>
          </a:xfrm>
        </p:grpSpPr>
        <p:sp>
          <p:nvSpPr>
            <p:cNvPr id="16" name="Oval Callout 15"/>
            <p:cNvSpPr/>
            <p:nvPr/>
          </p:nvSpPr>
          <p:spPr>
            <a:xfrm>
              <a:off x="5219618" y="3971925"/>
              <a:ext cx="3277177" cy="1276350"/>
            </a:xfrm>
            <a:prstGeom prst="wedgeEllipseCallout">
              <a:avLst>
                <a:gd name="adj1" fmla="val -24819"/>
                <a:gd name="adj2" fmla="val 76456"/>
              </a:avLst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4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1980461"/>
                </p:ext>
              </p:extLst>
            </p:nvPr>
          </p:nvGraphicFramePr>
          <p:xfrm>
            <a:off x="5523912" y="4336256"/>
            <a:ext cx="2668587" cy="547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6" name="Equation" r:id="rId4" imgW="1244520" imgH="266400" progId="Equation.DSMT4">
                    <p:embed/>
                  </p:oleObj>
                </mc:Choice>
                <mc:Fallback>
                  <p:oleObj name="Equation" r:id="rId4" imgW="124452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3912" y="4336256"/>
                          <a:ext cx="2668587" cy="5476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24661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524301" y="3772493"/>
                <a:ext cx="7886700" cy="7016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Hằng đẳng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nl-NL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01" y="3772493"/>
                <a:ext cx="7886700" cy="701674"/>
              </a:xfrm>
              <a:prstGeom prst="rect">
                <a:avLst/>
              </a:prstGeom>
              <a:blipFill rotWithShape="1">
                <a:blip r:embed="rId8"/>
                <a:stretch>
                  <a:fillRect l="-2009" t="-7826" b="-1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302223" y="4504330"/>
                <a:ext cx="6851177" cy="1286870"/>
              </a:xfr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Định </a:t>
                </a:r>
                <a:r>
                  <a:rPr lang="en-US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lý</a:t>
                </a:r>
                <a:r>
                  <a:rPr lang="vi-VN" sz="2600" b="1" i="1" u="sng" smtClean="0">
                    <a:solidFill>
                      <a:schemeClr val="accent2">
                        <a:lumMod val="75000"/>
                      </a:schemeClr>
                    </a:solidFill>
                    <a:latin typeface="+mj-lt"/>
                  </a:rPr>
                  <a:t>:</a:t>
                </a:r>
                <a:endParaRPr lang="vi-VN" sz="2600" b="1" i="1" u="sng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  <a:p>
                <a:pPr marL="0" indent="0" algn="ctr">
                  <a:spcAft>
                    <a:spcPts val="0"/>
                  </a:spcAft>
                  <a:buNone/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3000" b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nl-NL" sz="3000" b="1" i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nl-NL" sz="3000" b="1" smtClean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một biểu thức,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3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3000" b="1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3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vi-VN" sz="3000" b="1" dirty="0">
                  <a:solidFill>
                    <a:schemeClr val="accent1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vi-VN" sz="2600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02223" y="4504330"/>
                <a:ext cx="6851177" cy="1286870"/>
              </a:xfrm>
              <a:blipFill rotWithShape="1">
                <a:blip r:embed="rId9"/>
                <a:stretch>
                  <a:fillRect l="-1601" t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29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 animBg="1"/>
      <p:bldP spid="35" grpId="0"/>
      <p:bldP spid="3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14747" r="13232" b="17374"/>
          <a:stretch/>
        </p:blipFill>
        <p:spPr>
          <a:xfrm>
            <a:off x="7288377" y="5230091"/>
            <a:ext cx="1855623" cy="16279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0" y="1731819"/>
            <a:ext cx="3757226" cy="25423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819400" y="533400"/>
            <a:ext cx="5230977" cy="1524000"/>
            <a:chOff x="2819400" y="533400"/>
            <a:chExt cx="5230977" cy="1524000"/>
          </a:xfrm>
        </p:grpSpPr>
        <p:sp>
          <p:nvSpPr>
            <p:cNvPr id="8" name="Rounded Rectangle 7"/>
            <p:cNvSpPr/>
            <p:nvPr/>
          </p:nvSpPr>
          <p:spPr>
            <a:xfrm>
              <a:off x="2819400" y="533400"/>
              <a:ext cx="5230977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640746"/>
              <a:ext cx="4648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 Tìm x để biểu thức	   		xác định ?</a:t>
              </a:r>
              <a:endPara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049932"/>
                </p:ext>
              </p:extLst>
            </p:nvPr>
          </p:nvGraphicFramePr>
          <p:xfrm>
            <a:off x="3307087" y="1143000"/>
            <a:ext cx="1645913" cy="538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2" name="Equation" r:id="rId9" imgW="698400" imgH="228600" progId="Equation.DSMT4">
                    <p:embed/>
                  </p:oleObj>
                </mc:Choice>
                <mc:Fallback>
                  <p:oleObj name="Equation" r:id="rId9" imgW="698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307087" y="1143000"/>
                          <a:ext cx="1645913" cy="5380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3581400" y="3200400"/>
            <a:ext cx="5230977" cy="1524000"/>
            <a:chOff x="3913023" y="3200400"/>
            <a:chExt cx="5230977" cy="1524000"/>
          </a:xfrm>
        </p:grpSpPr>
        <p:sp>
          <p:nvSpPr>
            <p:cNvPr id="9" name="Rounded Rectangle 8"/>
            <p:cNvSpPr/>
            <p:nvPr/>
          </p:nvSpPr>
          <p:spPr>
            <a:xfrm>
              <a:off x="3913023" y="3200400"/>
              <a:ext cx="5230977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3423791"/>
              <a:ext cx="4495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Biểu thức A xác định khi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428611"/>
                </p:ext>
              </p:extLst>
            </p:nvPr>
          </p:nvGraphicFramePr>
          <p:xfrm>
            <a:off x="4630573" y="4014788"/>
            <a:ext cx="2943225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3" name="Equation" r:id="rId11" imgW="1079280" imgH="177480" progId="Equation.DSMT4">
                    <p:embed/>
                  </p:oleObj>
                </mc:Choice>
                <mc:Fallback>
                  <p:oleObj name="Equation" r:id="rId11" imgW="1079280" imgH="17748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0573" y="4014788"/>
                          <a:ext cx="2943225" cy="485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226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8" b="89803" l="0" r="99400">
                        <a14:foregroundMark x1="17200" y1="41776" x2="80000" y2="43860"/>
                        <a14:foregroundMark x1="47100" y1="51316" x2="42300" y2="11513"/>
                        <a14:foregroundMark x1="82600" y1="41996" x2="15900" y2="46820"/>
                        <a14:foregroundMark x1="52200" y1="25439" x2="11700" y2="50548"/>
                        <a14:foregroundMark x1="31400" y1="31360" x2="25300" y2="41996"/>
                        <a14:foregroundMark x1="38900" y1="17763" x2="48000" y2="17325"/>
                        <a14:foregroundMark x1="50400" y1="27632" x2="58500" y2="34101"/>
                        <a14:foregroundMark x1="52900" y1="34539" x2="60300" y2="40789"/>
                        <a14:foregroundMark x1="68800" y1="36184" x2="65800" y2="45066"/>
                        <a14:foregroundMark x1="72700" y1="54934" x2="86300" y2="48246"/>
                        <a14:foregroundMark x1="91300" y1="53509" x2="83300" y2="54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70" b="14950"/>
          <a:stretch/>
        </p:blipFill>
        <p:spPr>
          <a:xfrm>
            <a:off x="0" y="1731819"/>
            <a:ext cx="3757226" cy="25423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81400" y="3200400"/>
            <a:ext cx="5230977" cy="1524000"/>
            <a:chOff x="3913023" y="3200400"/>
            <a:chExt cx="5230977" cy="1524000"/>
          </a:xfrm>
        </p:grpSpPr>
        <p:sp>
          <p:nvSpPr>
            <p:cNvPr id="9" name="Rounded Rectangle 8"/>
            <p:cNvSpPr/>
            <p:nvPr/>
          </p:nvSpPr>
          <p:spPr>
            <a:xfrm>
              <a:off x="3913023" y="3200400"/>
              <a:ext cx="5230977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3423791"/>
              <a:ext cx="4495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Biểu thức xác định với mọi số thực </a:t>
              </a:r>
              <a:r>
                <a:rPr lang="en-US" sz="3200" i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2593" l="0" r="99176">
                        <a14:foregroundMark x1="30941" y1="34722" x2="31412" y2="19630"/>
                        <a14:foregroundMark x1="48118" y1="41019" x2="55882" y2="16574"/>
                        <a14:backgroundMark x1="2941" y1="1389" x2="23765" y2="21204"/>
                        <a14:backgroundMark x1="96588" y1="2870" x2="76824" y2="23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94" y="5004955"/>
            <a:ext cx="1499306" cy="190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19400" y="363683"/>
            <a:ext cx="5230977" cy="1524000"/>
            <a:chOff x="2819400" y="363683"/>
            <a:chExt cx="5230977" cy="1524000"/>
          </a:xfrm>
        </p:grpSpPr>
        <p:sp>
          <p:nvSpPr>
            <p:cNvPr id="8" name="Rounded Rectangle 7"/>
            <p:cNvSpPr/>
            <p:nvPr/>
          </p:nvSpPr>
          <p:spPr>
            <a:xfrm>
              <a:off x="2819400" y="363683"/>
              <a:ext cx="5230977" cy="1524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640746"/>
              <a:ext cx="4648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2. Biểu thức	 	  xác định khi nào?</a:t>
              </a:r>
              <a:endPara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25527"/>
                </p:ext>
              </p:extLst>
            </p:nvPr>
          </p:nvGraphicFramePr>
          <p:xfrm>
            <a:off x="5356225" y="612232"/>
            <a:ext cx="1730375" cy="567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6" name="Equation" r:id="rId9" imgW="774360" imgH="253800" progId="Equation.DSMT4">
                    <p:embed/>
                  </p:oleObj>
                </mc:Choice>
                <mc:Fallback>
                  <p:oleObj name="Equation" r:id="rId9" imgW="77436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356225" y="612232"/>
                          <a:ext cx="1730375" cy="5672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420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2526</TotalTime>
  <Words>646</Words>
  <Application>Microsoft Office PowerPoint</Application>
  <PresentationFormat>On-screen Show (4:3)</PresentationFormat>
  <Paragraphs>100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2_Office Theme</vt:lpstr>
      <vt:lpstr>Equation</vt:lpstr>
      <vt:lpstr>PowerPoint Presentation</vt:lpstr>
      <vt:lpstr>Bài 2: CĂN THỨC BẬC HAI HẰNG ĐẲNG THỨC √(A^2 )=|A| </vt:lpstr>
      <vt:lpstr>1. Căn thức bậc hai</vt:lpstr>
      <vt:lpstr>2. Hằng đẳng thức √(A^2 )=|A| </vt:lpstr>
      <vt:lpstr>2. Hằng đẳng thức √(A^2 )=|A| </vt:lpstr>
      <vt:lpstr>2. Hằng đẳng thức √(A^2 )=|A| </vt:lpstr>
      <vt:lpstr>1. Căn thức bậc hai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 VỀ NHÀ</vt:lpstr>
    </vt:vector>
  </TitlesOfParts>
  <Company>Hoang Cuong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Nguyen </cp:lastModifiedBy>
  <cp:revision>111</cp:revision>
  <dcterms:created xsi:type="dcterms:W3CDTF">2000-01-01T08:37:58Z</dcterms:created>
  <dcterms:modified xsi:type="dcterms:W3CDTF">2021-09-14T16:19:26Z</dcterms:modified>
</cp:coreProperties>
</file>